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61" r:id="rId2"/>
    <p:sldId id="260" r:id="rId3"/>
    <p:sldId id="257" r:id="rId4"/>
    <p:sldId id="258" r:id="rId5"/>
    <p:sldId id="259" r:id="rId6"/>
    <p:sldId id="262" r:id="rId7"/>
    <p:sldId id="263" r:id="rId8"/>
    <p:sldId id="264" r:id="rId9"/>
    <p:sldId id="265" r:id="rId10"/>
    <p:sldId id="266" r:id="rId11"/>
    <p:sldId id="267" r:id="rId12"/>
  </p:sldIdLst>
  <p:sldSz cx="9906000" cy="6858000" type="A4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954" y="-581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77850" y="1371600"/>
            <a:ext cx="8505952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77850" y="3228536"/>
            <a:ext cx="8509254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4548" y="1316736"/>
            <a:ext cx="84201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4548" y="2704664"/>
            <a:ext cx="84201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920085"/>
            <a:ext cx="437515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855248"/>
            <a:ext cx="4376870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2111" y="1859758"/>
            <a:ext cx="4378590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95300" y="2514600"/>
            <a:ext cx="437687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514600"/>
            <a:ext cx="4378590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9795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950" y="514352"/>
            <a:ext cx="29718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742950" y="1676400"/>
            <a:ext cx="29718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872971" y="1676400"/>
            <a:ext cx="5537729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429566" y="1108077"/>
            <a:ext cx="569595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671145" y="5359769"/>
            <a:ext cx="168402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0400" y="1176997"/>
            <a:ext cx="2397252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0400" y="2828785"/>
            <a:ext cx="239395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750300" y="6356351"/>
            <a:ext cx="6604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776276" y="1199517"/>
            <a:ext cx="500253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0319" y="5816600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746625" y="6219826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914402"/>
            <a:ext cx="222885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914402"/>
            <a:ext cx="652145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0319" y="-7144"/>
            <a:ext cx="9926638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746625" y="-7144"/>
            <a:ext cx="5159375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95300" y="704088"/>
            <a:ext cx="89154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95300" y="1935480"/>
            <a:ext cx="89154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03.06.2025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889250" y="6356351"/>
            <a:ext cx="36322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585200" y="6356351"/>
            <a:ext cx="8255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20602" y="202408"/>
            <a:ext cx="9945594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8158" y="857232"/>
            <a:ext cx="8997950" cy="5786478"/>
          </a:xfrm>
        </p:spPr>
        <p:txBody>
          <a:bodyPr>
            <a:normAutofit fontScale="90000"/>
          </a:bodyPr>
          <a:lstStyle/>
          <a:p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Астрахан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«Ұзынкөл негізгі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»КММ</a:t>
            </a: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br>
              <a:rPr lang="ru-RU" sz="49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latin typeface="Times New Roman" pitchFamily="18" charset="0"/>
                <a:cs typeface="Times New Roman" pitchFamily="18" charset="0"/>
              </a:rPr>
              <a:t>                      </a:t>
            </a:r>
            <a:r>
              <a:rPr lang="ru-RU" sz="4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Баяндама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Дайындаған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Шаймурат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К</a:t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AutoShape 14" descr="https://standard.kz/storage/articles/NTWjkWgcgyx9Ql4RgmZssoEBBMAeB8JRVHU7gOW1.webp"/>
          <p:cNvSpPr>
            <a:spLocks noChangeAspect="1" noChangeArrowheads="1"/>
          </p:cNvSpPr>
          <p:nvPr/>
        </p:nvSpPr>
        <p:spPr bwMode="auto">
          <a:xfrm>
            <a:off x="155576" y="-136525"/>
            <a:ext cx="296863" cy="296863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3844" y="1000108"/>
            <a:ext cx="907262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Та</a:t>
            </a:r>
            <a:r>
              <a:rPr lang="kk-KZ" sz="4000" dirty="0" smtClean="0">
                <a:latin typeface="Times New Roman" pitchFamily="18" charset="0"/>
                <a:cs typeface="Times New Roman" pitchFamily="18" charset="0"/>
              </a:rPr>
              <a:t>қырыбы: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БАЛА МІНЕЗ-ҚҰЛҚЫНЫҢ БҰЗЫЛУ            СЕБЕПТЕРІНІҢ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ӘЛЕУМЕТТІК-ПСИХОЛОГИЯЛЫҚ АСПЕКТІЛЕРІ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 descr="C:\Users\ГУЛББАРШЫН\Downloads\slide-5 (2).jpg"/>
          <p:cNvPicPr>
            <a:picLocks noChangeAspect="1" noChangeArrowheads="1"/>
          </p:cNvPicPr>
          <p:nvPr/>
        </p:nvPicPr>
        <p:blipFill>
          <a:blip r:embed="rId2"/>
          <a:srcRect l="12478" t="11880" r="52123" b="18437"/>
          <a:stretch>
            <a:fillRect/>
          </a:stretch>
        </p:blipFill>
        <p:spPr bwMode="auto">
          <a:xfrm>
            <a:off x="2809860" y="2928934"/>
            <a:ext cx="4143404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09530" y="857232"/>
            <a:ext cx="928694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 МІНЕЗ-ҚҰЛҚЫНЫҢ БҰЗЫЛУ СЕБЕПТЕРІНІҢ ӘЛЕУМЕТТІК-ПСИХОЛОГИЯЛЫҚ АСПЕКТІЛЕРІ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Қазіргі кезеңдегі білім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беру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жүйесіндегі өзекті мәселелердің бірі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мінез-құлқы әлеуметтік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нормадан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ауытқыған балалар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жасөспірімдер мәселесі болып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отыр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Соңғы уақыттардағы статистикалық мәліметтерге сүйенер болсақ, оқушылар арасындағы нашақорлық, алкогольдік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ішімдіктерді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пайдалану,адам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өлтіру және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т.б.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сияқты жағымсыз іс-әрекеттері жылдан-жылға күрт өсуде.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904812" y="500042"/>
            <a:ext cx="900118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Мінез-құлқында ауытқушылық байқалатын балаларды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қоғамда қалыптасқан нормалар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ережелерді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сақтамауды ғылымда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девиация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латынның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deviatio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тыңдамау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ауытқу деген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мағынаны береді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атайды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881034" y="2357430"/>
            <a:ext cx="835824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Девиантты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 дегеніміз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 нормалар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ережелерге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сәйкес келмейтін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жағдайларда «асоциалдық» немесе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«антидисциплиналық» деп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аталып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жатады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952472" y="4143380"/>
            <a:ext cx="82868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Девиантты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 немесе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 ауытқушылығының көрсеткіштеріне: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агрессия, демонстрация,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оқудан және еңбектен теріс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бұрылу, үйден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кету, алкоголизм,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шылымқұмарлық,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наркомания,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қоғамға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жат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қылықтар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жыныстық жат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суицид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және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т.б.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жатады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23910" y="571480"/>
            <a:ext cx="859633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 ауытқушылығы мына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факторларға байланысты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туындайды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деген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тұжырым жасалды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         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Олар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60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1023910" y="2000240"/>
            <a:ext cx="707236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Биологиялық факторлар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Психологиялық факторлар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Әлеуметтік-педагогикалық факторлар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Әлеуметтік-экономикалық факторлар</a:t>
            </a:r>
            <a:endParaRPr kumimoji="0" lang="ru-RU" sz="4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Моральды-этикалық факторлар</a:t>
            </a:r>
            <a:endParaRPr kumimoji="0" lang="ru-RU" sz="6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0" name="Picture 4" descr="C:\Users\ГУЛББАРШЫН\Downloads\slide-5 (2).jpg"/>
          <p:cNvPicPr>
            <a:picLocks noChangeAspect="1" noChangeArrowheads="1"/>
          </p:cNvPicPr>
          <p:nvPr/>
        </p:nvPicPr>
        <p:blipFill>
          <a:blip r:embed="rId2"/>
          <a:srcRect l="12478" t="11880" r="52123" b="18437"/>
          <a:stretch>
            <a:fillRect/>
          </a:stretch>
        </p:blipFill>
        <p:spPr bwMode="auto">
          <a:xfrm>
            <a:off x="7381892" y="4143380"/>
            <a:ext cx="1928826" cy="23574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523844" y="857232"/>
            <a:ext cx="857256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Девиантты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мінез-құлықты балаларды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түзету мына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бағыттар бойынша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жүзеге асырылуы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тиіс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4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Баланың әлеуметтік ортасына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тікелей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әсер ету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арқылы.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Факторлары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табиғи, әлеуметтік.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Оқу-тәрбие үдерісінің түзетушілік бағыты.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Үнемі!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Мәдени-көпшілік және сауықтыру шараларын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арнайы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ұйымдастыру арқылы.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5" name="Picture 3" descr="C:\Users\ГУЛББАРШЫН\Downloads\2019_04_03_1933-7d8nv9l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4570" y="4429132"/>
            <a:ext cx="3643338" cy="22237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38158" y="928670"/>
            <a:ext cx="842968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Кәмелетке толмағандар арасындағы құқық бұзушылықтар, қадағалаусыз, панасыз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қалудың және қоғамға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жат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iс-әрекеттердiң алдын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алуға, оларға ықпал ететiн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себептер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жағдайларды анықтауға және жоюға бағытталған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кәмелетке толмағандармен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сондай-ақ оларды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тәрбиелеу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оқыту және бағып-күту жөнiндегi мiндеттерiн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орындамайтын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олардың мiнез-құлқына терiс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әсер ететiн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ата-аналармен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немесе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заңды өкiлдермен жеке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профилактикалық жұмыстарды қоса жүзеге асыратын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құқықтық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педагогикалық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медициналық және өзге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шаралар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жүйесiн күшейту қажет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52472" y="714356"/>
            <a:ext cx="72152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sz="2400" b="1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Эмоциялық өзгерістері: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көңілсіз жүру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қабақ шытуы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ашулылық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бұрқылдау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айналадағы ортаға жағымсыз қарым-қатынас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айналаға жек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көрушілік сезіммен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қарау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өз-өзіне деген</a:t>
            </a:r>
            <a:r>
              <a:rPr lang="ru-RU" sz="2400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мейірімсіздік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қатыгездік сезімі</a:t>
            </a:r>
            <a:endParaRPr lang="ru-RU" sz="4000" dirty="0" smtClean="0">
              <a:solidFill>
                <a:prstClr val="black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457200" algn="l"/>
              </a:tabLst>
            </a:pPr>
            <a:r>
              <a:rPr lang="ru-RU" sz="2400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мәнсіз қорқыныш</a:t>
            </a:r>
            <a:endParaRPr lang="ru-RU" sz="54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ГУЛББАРШЫН\Desktop\1551944564_1144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4" y="4143380"/>
            <a:ext cx="3286148" cy="24352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238356" y="857232"/>
            <a:ext cx="535785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Демонстрациялық мінез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Өз-өзіне қол жұмсаумен қорқыту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Қан тамырларын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кесу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Дәрі-дәрмек ішу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Өзіне назар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салуды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талап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ету</a:t>
            </a:r>
            <a:endParaRPr kumimoji="0" lang="ru-RU" sz="6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4" descr="C:\Users\ГУЛББАРШЫН\Downloads\slide-5 (2).jpg"/>
          <p:cNvPicPr>
            <a:picLocks noChangeAspect="1" noChangeArrowheads="1"/>
          </p:cNvPicPr>
          <p:nvPr/>
        </p:nvPicPr>
        <p:blipFill>
          <a:blip r:embed="rId2"/>
          <a:srcRect l="12478" t="11880" r="52123" b="18437"/>
          <a:stretch>
            <a:fillRect/>
          </a:stretch>
        </p:blipFill>
        <p:spPr bwMode="auto">
          <a:xfrm>
            <a:off x="6310322" y="3357562"/>
            <a:ext cx="3000396" cy="3143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595282" y="1071546"/>
            <a:ext cx="8286808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Түн артынан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күн шығатыны секілді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қиыншылық арты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жақсылыққа ұласатынына 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сенімді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болуы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керек.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Баланың бақытты 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да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баянды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ғұмыр кешуі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тек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ұстаздардың қолында емес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Аата-ана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мен </a:t>
            </a:r>
            <a:r>
              <a:rPr kumimoji="0" lang="ru-RU" sz="2400" u="none" strike="noStrike" cap="none" normalizeH="0" baseline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мұғалімдер бір-бірімен</a:t>
            </a:r>
            <a:r>
              <a:rPr kumimoji="0" lang="ru-RU" sz="240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u="none" strike="noStrike" cap="none" normalizeH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тығыз байланыста</a:t>
            </a:r>
            <a:r>
              <a:rPr kumimoji="0" lang="ru-RU" sz="240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болу </a:t>
            </a:r>
            <a:r>
              <a:rPr kumimoji="0" lang="ru-RU" sz="2400" u="none" strike="noStrike" cap="none" normalizeH="0" dirty="0" err="1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керек</a:t>
            </a:r>
            <a:r>
              <a:rPr kumimoji="0" lang="ru-RU" sz="240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kk-KZ" sz="2400" baseline="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Кез келген мәселенің алдын алуға болдаы,</a:t>
            </a:r>
            <a:r>
              <a:rPr lang="kk-KZ" sz="24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тек дер кезінде сол мәселені қолға алсақ.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40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Баланың  мінезінің жақсы болуы, не жаман болуы қоршаған ортадағы</a:t>
            </a:r>
            <a:r>
              <a:rPr kumimoji="0" lang="kk-KZ" sz="2400" u="none" strike="noStrike" cap="none" normalizeH="0" dirty="0" smtClean="0">
                <a:ln>
                  <a:noFill/>
                </a:ln>
                <a:solidFill>
                  <a:srgbClr val="333333"/>
                </a:solidFill>
                <a:effectLst/>
                <a:latin typeface="Times New Roman" pitchFamily="18" charset="0"/>
                <a:cs typeface="Times New Roman" pitchFamily="18" charset="0"/>
              </a:rPr>
              <a:t> факторлармен тығыз байланысты болады. Балаға жақсы көңіл –күй сыйлай білейік.Біздің балаларымыз біздің еліміздің болашағы.Сондықтан еліміздің ертең жарқын болсын десек,оқушыларымызды бойында жақсы мінез құлық қалыптастыруға тырысайық.Сол жолда аянбай еңбек етейік.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2538" y="1857364"/>
            <a:ext cx="664373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НАЗАРЛАРЫҢЫЗҒА 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РАХМЕТ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484</TotalTime>
  <Words>359</Words>
  <PresentationFormat>Лист A4 (210x297 мм)</PresentationFormat>
  <Paragraphs>39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Ақмола облысы  Астрахан ауданы    «Ұзынкөл негізгі орта мектебі»КММ                                             Баяндама   Дайындаған: Шаймурат К     Әлеуметтік педагог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    НАЗАРЛАРЫҢЫЗҒА  РАХМЕТ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Алмасбек Айзере Қуандыққызы</cp:lastModifiedBy>
  <cp:revision>14</cp:revision>
  <dcterms:created xsi:type="dcterms:W3CDTF">2023-04-24T18:12:51Z</dcterms:created>
  <dcterms:modified xsi:type="dcterms:W3CDTF">2025-06-03T16:40:20Z</dcterms:modified>
</cp:coreProperties>
</file>